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417" r:id="rId2"/>
    <p:sldId id="359" r:id="rId3"/>
    <p:sldId id="413" r:id="rId4"/>
    <p:sldId id="414" r:id="rId5"/>
    <p:sldId id="415" r:id="rId6"/>
    <p:sldId id="408" r:id="rId7"/>
    <p:sldId id="410" r:id="rId8"/>
    <p:sldId id="416" r:id="rId9"/>
    <p:sldId id="412" r:id="rId10"/>
    <p:sldId id="411" r:id="rId11"/>
    <p:sldId id="360" r:id="rId12"/>
    <p:sldId id="418" r:id="rId13"/>
  </p:sldIdLst>
  <p:sldSz cx="12192000" cy="6858000"/>
  <p:notesSz cx="7104063" cy="10234613"/>
  <p:embeddedFontLst>
    <p:embeddedFont>
      <p:font typeface="KoPub돋움체 Bold" panose="020B0600000101010101" charset="-127"/>
      <p:bold r:id="rId15"/>
    </p:embeddedFon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Y견고딕" panose="0203060000010101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54D0799-4DDA-493B-8989-5AC827D15EF8}">
          <p14:sldIdLst>
            <p14:sldId id="417"/>
            <p14:sldId id="359"/>
            <p14:sldId id="413"/>
            <p14:sldId id="414"/>
            <p14:sldId id="415"/>
            <p14:sldId id="408"/>
            <p14:sldId id="410"/>
            <p14:sldId id="416"/>
            <p14:sldId id="412"/>
            <p14:sldId id="411"/>
            <p14:sldId id="360"/>
            <p14:sldId id="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D30"/>
    <a:srgbClr val="0F0F21"/>
    <a:srgbClr val="97E4FF"/>
    <a:srgbClr val="008EC0"/>
    <a:srgbClr val="343A47"/>
    <a:srgbClr val="142C6D"/>
    <a:srgbClr val="000000"/>
    <a:srgbClr val="FFFF00"/>
    <a:srgbClr val="E6E6E6"/>
    <a:srgbClr val="0078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 autoAdjust="0"/>
    <p:restoredTop sz="93429" autoAdjust="0"/>
  </p:normalViewPr>
  <p:slideViewPr>
    <p:cSldViewPr snapToGrid="0" showGuides="1">
      <p:cViewPr varScale="1">
        <p:scale>
          <a:sx n="122" d="100"/>
          <a:sy n="122" d="100"/>
        </p:scale>
        <p:origin x="4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78163" cy="512763"/>
          </a:xfrm>
          <a:prstGeom prst="rect">
            <a:avLst/>
          </a:prstGeom>
        </p:spPr>
        <p:txBody>
          <a:bodyPr vert="horz" lIns="91421" tIns="45710" rIns="91421" bIns="457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2"/>
            <a:ext cx="3078162" cy="512763"/>
          </a:xfrm>
          <a:prstGeom prst="rect">
            <a:avLst/>
          </a:prstGeom>
        </p:spPr>
        <p:txBody>
          <a:bodyPr vert="horz" lIns="91421" tIns="45710" rIns="91421" bIns="45710" rtlCol="0"/>
          <a:lstStyle>
            <a:lvl1pPr algn="r">
              <a:defRPr sz="1200"/>
            </a:lvl1pPr>
          </a:lstStyle>
          <a:p>
            <a:fld id="{881DCE00-7376-45B2-85B7-543E35354E3F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1" tIns="45710" rIns="91421" bIns="457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21" tIns="45710" rIns="91421" bIns="4571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852"/>
            <a:ext cx="3078163" cy="512763"/>
          </a:xfrm>
          <a:prstGeom prst="rect">
            <a:avLst/>
          </a:prstGeom>
        </p:spPr>
        <p:txBody>
          <a:bodyPr vert="horz" lIns="91421" tIns="45710" rIns="91421" bIns="457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2"/>
            <a:ext cx="3078162" cy="512763"/>
          </a:xfrm>
          <a:prstGeom prst="rect">
            <a:avLst/>
          </a:prstGeom>
        </p:spPr>
        <p:txBody>
          <a:bodyPr vert="horz" lIns="91421" tIns="45710" rIns="91421" bIns="45710" rtlCol="0" anchor="b"/>
          <a:lstStyle>
            <a:lvl1pPr algn="r">
              <a:defRPr sz="1200"/>
            </a:lvl1pPr>
          </a:lstStyle>
          <a:p>
            <a:fld id="{5FE79F06-C20C-4B87-95CB-0D8D337B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544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91552B4-6F99-40B3-9A15-2BFAAF32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9493"/>
            <a:ext cx="2743200" cy="249385"/>
          </a:xfrm>
        </p:spPr>
        <p:txBody>
          <a:bodyPr/>
          <a:lstStyle>
            <a:lvl1pPr algn="ctr">
              <a:defRPr/>
            </a:lvl1pPr>
          </a:lstStyle>
          <a:p>
            <a:fld id="{6C2D5BBF-662C-4472-AAEA-4C87648B0B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66912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17755-2A23-EA5A-CE4F-6F1CC2E2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893FB1-E122-C9C4-ED2B-535DAC574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A176A-AC3F-E963-902F-3D7D7D76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BD79-D21B-486C-975E-B6F8E36EA300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6C8B3-FC97-F473-48DC-02705B4B2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B96E5-6443-B9A7-946A-B71561BE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59F-6147-40ED-949C-2CABE0C7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9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66EEAE-5276-1744-F606-830179DD5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A1273F-6917-B009-D8EE-885B73CC3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BDF5E-19AE-85E9-F86B-032BEA171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BD79-D21B-486C-975E-B6F8E36EA300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D2585-6147-114B-F0B0-0089C235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CDC044-C45F-4E9C-1A72-4312AD30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59F-6147-40ED-949C-2CABE0C7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19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2508AF-66DB-4DAB-86D4-122A5B92B683}"/>
              </a:ext>
            </a:extLst>
          </p:cNvPr>
          <p:cNvSpPr/>
          <p:nvPr userDrawn="1"/>
        </p:nvSpPr>
        <p:spPr>
          <a:xfrm flipV="1">
            <a:off x="0" y="590737"/>
            <a:ext cx="4063999" cy="752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1CC373-7B57-4170-849F-88AF5DCD0F34}"/>
              </a:ext>
            </a:extLst>
          </p:cNvPr>
          <p:cNvSpPr/>
          <p:nvPr userDrawn="1"/>
        </p:nvSpPr>
        <p:spPr>
          <a:xfrm flipV="1">
            <a:off x="4063999" y="590737"/>
            <a:ext cx="4063999" cy="752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F5B7DA-E47D-47D2-867D-C4634AD1E26F}"/>
              </a:ext>
            </a:extLst>
          </p:cNvPr>
          <p:cNvSpPr/>
          <p:nvPr userDrawn="1"/>
        </p:nvSpPr>
        <p:spPr>
          <a:xfrm flipV="1">
            <a:off x="8128001" y="590737"/>
            <a:ext cx="4063999" cy="752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3B1DD17A-4BFA-4EE5-BBB2-921247647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226"/>
            <a:ext cx="12047220" cy="587511"/>
          </a:xfrm>
        </p:spPr>
        <p:txBody>
          <a:bodyPr>
            <a:normAutofit/>
          </a:bodyPr>
          <a:lstStyle>
            <a:lvl1pPr>
              <a:defRPr sz="2400" b="1" i="0" baseline="0">
                <a:latin typeface="Calibri" panose="020F0502020204030204" pitchFamily="34" charset="0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ACF77AD-E1A8-42AE-ACF6-8CC38D46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579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89AE959F-6147-40ED-949C-2CABE0C750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95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섹션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B1DD17A-4BFA-4EE5-BBB2-921247647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734064"/>
            <a:ext cx="12047220" cy="1189096"/>
          </a:xfrm>
        </p:spPr>
        <p:txBody>
          <a:bodyPr>
            <a:noAutofit/>
          </a:bodyPr>
          <a:lstStyle>
            <a:lvl1pPr algn="ctr">
              <a:defRPr sz="5200" b="1" i="0" baseline="0">
                <a:latin typeface="Calibri" panose="020F0502020204030204" pitchFamily="34" charset="0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F9E915-EA51-47F2-888F-5698CBDB1313}"/>
              </a:ext>
            </a:extLst>
          </p:cNvPr>
          <p:cNvGrpSpPr/>
          <p:nvPr userDrawn="1"/>
        </p:nvGrpSpPr>
        <p:grpSpPr>
          <a:xfrm>
            <a:off x="0" y="2257612"/>
            <a:ext cx="12192000" cy="2142000"/>
            <a:chOff x="1023620" y="1222157"/>
            <a:chExt cx="6482080" cy="25244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856D04-001F-4E7C-B574-B81EE82F8462}"/>
                </a:ext>
              </a:extLst>
            </p:cNvPr>
            <p:cNvSpPr/>
            <p:nvPr/>
          </p:nvSpPr>
          <p:spPr>
            <a:xfrm flipV="1">
              <a:off x="1023620" y="1222157"/>
              <a:ext cx="2160693" cy="8870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34C3F82-ABEC-45A1-B819-9D6C73C586B2}"/>
                </a:ext>
              </a:extLst>
            </p:cNvPr>
            <p:cNvSpPr/>
            <p:nvPr/>
          </p:nvSpPr>
          <p:spPr>
            <a:xfrm flipV="1">
              <a:off x="3184313" y="1222157"/>
              <a:ext cx="2160693" cy="887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6B3E91-A26F-496E-B004-702C0AF5A73E}"/>
                </a:ext>
              </a:extLst>
            </p:cNvPr>
            <p:cNvSpPr/>
            <p:nvPr/>
          </p:nvSpPr>
          <p:spPr>
            <a:xfrm flipV="1">
              <a:off x="5345007" y="1222157"/>
              <a:ext cx="2160693" cy="8870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78A935-F160-4DA8-9A04-E3CA232D5D57}"/>
                </a:ext>
              </a:extLst>
            </p:cNvPr>
            <p:cNvSpPr/>
            <p:nvPr/>
          </p:nvSpPr>
          <p:spPr>
            <a:xfrm flipV="1">
              <a:off x="1023620" y="3657848"/>
              <a:ext cx="2160693" cy="8870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B948E09-338F-4645-8C14-1AE524E70AF1}"/>
                </a:ext>
              </a:extLst>
            </p:cNvPr>
            <p:cNvSpPr/>
            <p:nvPr/>
          </p:nvSpPr>
          <p:spPr>
            <a:xfrm flipV="1">
              <a:off x="3184313" y="3657848"/>
              <a:ext cx="2160693" cy="887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42E3A2-CD44-474F-9C71-D4B6B32415EE}"/>
                </a:ext>
              </a:extLst>
            </p:cNvPr>
            <p:cNvSpPr/>
            <p:nvPr/>
          </p:nvSpPr>
          <p:spPr>
            <a:xfrm flipV="1">
              <a:off x="5345007" y="3657848"/>
              <a:ext cx="2160693" cy="8870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950229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DF611-4FFA-4BCC-7BDB-B0038B09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8544B-DAF5-9273-06EE-40EEE8BB4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701A0-DA4F-482E-091F-E3407201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BD79-D21B-486C-975E-B6F8E36EA300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A6A3EF-46A8-F5AE-161E-E17A5BBD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6E6872-AE3E-3579-EDFD-481C0C2C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59F-6147-40ED-949C-2CABE0C7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9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3D2B9-318E-EFFC-87DD-895F2CFA4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1A6CE5-5FE9-131B-6EB0-759DE5612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53572-18A5-943A-3313-6AF2CDA95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BD79-D21B-486C-975E-B6F8E36EA300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F3628-3D9B-82C4-FAF9-6272D845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331ECD-31E5-B465-E9F6-D4296B6E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59F-6147-40ED-949C-2CABE0C7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3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A8323-BD44-5202-9F35-4963A438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3946A9-5379-8318-A819-5572E7072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4565D1-0E72-2178-F1B6-E40EF192B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76B20D-6891-A5C2-71F0-21F9E69E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BD79-D21B-486C-975E-B6F8E36EA300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10E4AE-494E-303F-BD36-E89F2C1F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516A4-004C-0525-86F6-2F20E76D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59F-6147-40ED-949C-2CABE0C7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56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F89F-7B09-79E7-2A7D-AB39ACA2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F15705-1457-0E50-BF4D-DCF4682F6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23367-0A3C-2E71-6C2F-5878CC0EC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66E96-4DE3-7ABB-4886-3F906D1B8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3B689C-96BC-FFE0-56AE-9232D8390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81596A-379F-30C5-BC03-58A70146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BD79-D21B-486C-975E-B6F8E36EA300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DEF10C-A822-2246-94CB-CA44FA0C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98172F-B0E0-0305-CCB5-3B338A2C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59F-6147-40ED-949C-2CABE0C7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74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F9D81-7414-B7F8-1467-9775FD22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3A8CC7-BB2E-62A4-BF5E-4C30B75A7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BD79-D21B-486C-975E-B6F8E36EA300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537798-BB17-F3E4-4F0B-E353E0DE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D17BEF-E223-1BCB-75AD-A483FDDC3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59F-6147-40ED-949C-2CABE0C7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94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9FA215-327A-2566-A5BD-6776DB1B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BD79-D21B-486C-975E-B6F8E36EA300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AB9963-4340-842B-DB3E-C9231CD0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10198F-7ADF-0824-49D7-C2FAD72B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59F-6147-40ED-949C-2CABE0C7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39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825F8-FAAB-117E-A7B8-AFB1A17E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4074C-861E-C3D3-FAED-DF7E1BBD7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687425-7D12-3A4F-A77F-DB9DBBFAA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077F26-F6D7-1617-BE0C-A245840B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BD79-D21B-486C-975E-B6F8E36EA300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C56544-5755-2CA7-46FE-47EB21E4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7FD17-6C93-5DB0-F12D-DB3DDFC0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59F-6147-40ED-949C-2CABE0C7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44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8339C-C37B-C844-BE09-37C661A8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470A1D-AA71-A1D6-8E4C-3486DD452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D7694D-A086-6E0C-B92A-3AE82E2B8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DAB2A0-F645-A2B9-1331-5F951D6E0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BD79-D21B-486C-975E-B6F8E36EA300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307E1-5A37-E949-1F0E-DC86606E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951B8-A667-144C-0D71-06DD96EC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959F-6147-40ED-949C-2CABE0C7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2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87EF16-5ED8-603A-EFA6-E89A8A1D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CAB37-3AAB-3364-06BE-E49FECE82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1A8342-EAD1-FBFF-4606-7164271B7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0BD79-D21B-486C-975E-B6F8E36EA300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9E4DA8-FB50-89DF-0B8C-F9025E228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F246F2-2458-09D0-9F9A-24DA5D3FC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E959F-6147-40ED-949C-2CABE0C7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19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D3C5D0-3D75-42BE-9B3F-73412F41B71A}"/>
              </a:ext>
            </a:extLst>
          </p:cNvPr>
          <p:cNvSpPr txBox="1"/>
          <p:nvPr/>
        </p:nvSpPr>
        <p:spPr>
          <a:xfrm>
            <a:off x="0" y="2883269"/>
            <a:ext cx="12192000" cy="89068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63500" algn="ctr" fontAlgn="base" latinLnBrk="0">
              <a:lnSpc>
                <a:spcPct val="110000"/>
              </a:lnSpc>
            </a:pPr>
            <a:r>
              <a:rPr lang="en-US" altLang="ko-KR" sz="5000" b="1" kern="0" dirty="0">
                <a:solidFill>
                  <a:srgbClr val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5000" b="1" kern="0" dirty="0">
                <a:solidFill>
                  <a:srgbClr val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원전종합상황실 조기경보 시스템 구축</a:t>
            </a:r>
            <a:endParaRPr lang="ko-KR" altLang="en-US" sz="5000" kern="0" spc="-50" dirty="0">
              <a:solidFill>
                <a:srgbClr val="000000"/>
              </a:solidFill>
              <a:effectLst/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7F303B-7F47-41D9-99C9-5ADC966DB1EC}"/>
              </a:ext>
            </a:extLst>
          </p:cNvPr>
          <p:cNvGrpSpPr/>
          <p:nvPr/>
        </p:nvGrpSpPr>
        <p:grpSpPr>
          <a:xfrm>
            <a:off x="0" y="2257612"/>
            <a:ext cx="12192000" cy="2142000"/>
            <a:chOff x="1023620" y="1222157"/>
            <a:chExt cx="6482080" cy="25244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FF375D2-F4AB-47CA-92E4-99774319599C}"/>
                </a:ext>
              </a:extLst>
            </p:cNvPr>
            <p:cNvSpPr/>
            <p:nvPr/>
          </p:nvSpPr>
          <p:spPr>
            <a:xfrm flipV="1">
              <a:off x="1023620" y="1222157"/>
              <a:ext cx="2160693" cy="8870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A5E997-9F72-42A3-8E74-49254B32790A}"/>
                </a:ext>
              </a:extLst>
            </p:cNvPr>
            <p:cNvSpPr/>
            <p:nvPr/>
          </p:nvSpPr>
          <p:spPr>
            <a:xfrm flipV="1">
              <a:off x="3184313" y="1222157"/>
              <a:ext cx="2160693" cy="887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B9606A-B625-41BA-9D62-BBA309C1B231}"/>
                </a:ext>
              </a:extLst>
            </p:cNvPr>
            <p:cNvSpPr/>
            <p:nvPr/>
          </p:nvSpPr>
          <p:spPr>
            <a:xfrm flipV="1">
              <a:off x="5345007" y="1222157"/>
              <a:ext cx="2160693" cy="8870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C9A6BC-6413-4D4B-8E2C-667029F84F30}"/>
                </a:ext>
              </a:extLst>
            </p:cNvPr>
            <p:cNvSpPr/>
            <p:nvPr/>
          </p:nvSpPr>
          <p:spPr>
            <a:xfrm flipV="1">
              <a:off x="1023620" y="3657848"/>
              <a:ext cx="2160693" cy="8870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32D9CC-6957-40BD-B23E-70B5B36AF1AE}"/>
                </a:ext>
              </a:extLst>
            </p:cNvPr>
            <p:cNvSpPr/>
            <p:nvPr/>
          </p:nvSpPr>
          <p:spPr>
            <a:xfrm flipV="1">
              <a:off x="3184313" y="3657848"/>
              <a:ext cx="2160693" cy="887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5E36A5-A9F4-46DC-888B-DCEE04932FB2}"/>
                </a:ext>
              </a:extLst>
            </p:cNvPr>
            <p:cNvSpPr/>
            <p:nvPr/>
          </p:nvSpPr>
          <p:spPr>
            <a:xfrm flipV="1">
              <a:off x="5345007" y="3657848"/>
              <a:ext cx="2160693" cy="8870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3951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211F-723F-59E0-ACDD-6981CB18B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598CA6F-5289-2F8E-0B39-A9536E36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신규 알고리즘</a:t>
            </a:r>
            <a:endParaRPr lang="ko-KR" altLang="en-US" dirty="0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04E5D041-17DE-9DF4-458D-8201E9F90D79}"/>
              </a:ext>
            </a:extLst>
          </p:cNvPr>
          <p:cNvSpPr txBox="1">
            <a:spLocks/>
          </p:cNvSpPr>
          <p:nvPr/>
        </p:nvSpPr>
        <p:spPr>
          <a:xfrm>
            <a:off x="129540" y="727187"/>
            <a:ext cx="7947660" cy="3441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ct val="0"/>
              </a:spcBef>
              <a:buFontTx/>
              <a:buNone/>
              <a:defRPr b="1" i="0" baseline="0">
                <a:solidFill>
                  <a:prstClr val="black"/>
                </a:solidFill>
                <a:latin typeface="Calibri" panose="020F0502020204030204" pitchFamily="34" charset="0"/>
                <a:ea typeface="한수원 한돋움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○ </a:t>
            </a:r>
            <a:r>
              <a:rPr lang="en-US" altLang="ko-KR" dirty="0"/>
              <a:t>ANNOY </a:t>
            </a:r>
            <a:r>
              <a:rPr lang="ko-KR" altLang="en-US" dirty="0"/>
              <a:t>모델 시험 결과</a:t>
            </a:r>
            <a:r>
              <a:rPr lang="en-US" altLang="ko-KR" dirty="0"/>
              <a:t>(2)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2365D1-3A33-E39F-7431-E6B4B01C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271914"/>
            <a:ext cx="11083636" cy="4858899"/>
          </a:xfrm>
          <a:prstGeom prst="rect">
            <a:avLst/>
          </a:prstGeom>
        </p:spPr>
      </p:pic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1932A550-C533-46FE-BFAB-F4BC3C132F6A}"/>
              </a:ext>
            </a:extLst>
          </p:cNvPr>
          <p:cNvSpPr txBox="1">
            <a:spLocks/>
          </p:cNvSpPr>
          <p:nvPr/>
        </p:nvSpPr>
        <p:spPr>
          <a:xfrm>
            <a:off x="11969352" y="6572746"/>
            <a:ext cx="246863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한수원 한돋움" panose="020B0600000101010101" pitchFamily="50" charset="-127"/>
                <a:ea typeface="한수원 한돋움" panose="020B0600000101010101" pitchFamily="50" charset="-127"/>
                <a:sym typeface="Avenir Next Condensed Demi Bold"/>
              </a:rPr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한수원 한돋움" panose="020B0600000101010101" pitchFamily="50" charset="-127"/>
              <a:ea typeface="한수원 한돋움" panose="020B0600000101010101" pitchFamily="50" charset="-127"/>
              <a:sym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94949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F729ACC-8856-421A-951C-2C057BAC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전자계통도 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72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3EB74D4-BB2B-4810-A35B-06289EBF9453}"/>
              </a:ext>
            </a:extLst>
          </p:cNvPr>
          <p:cNvSpPr txBox="1"/>
          <p:nvPr/>
        </p:nvSpPr>
        <p:spPr>
          <a:xfrm>
            <a:off x="-2" y="2598739"/>
            <a:ext cx="12192000" cy="176547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ko-KR" sz="5000" spc="-100">
                <a:solidFill>
                  <a:schemeClr val="tx2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THANK </a:t>
            </a:r>
            <a:r>
              <a:rPr lang="en-US" altLang="ko-KR" sz="5000" spc="-100" dirty="0">
                <a:solidFill>
                  <a:schemeClr val="tx2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YOU </a:t>
            </a:r>
          </a:p>
          <a:p>
            <a:pPr algn="ctr"/>
            <a:endParaRPr lang="en-US" altLang="ko-KR" sz="1000" spc="-100" dirty="0">
              <a:solidFill>
                <a:srgbClr val="00B0F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  <a:p>
            <a:pPr algn="ctr">
              <a:lnSpc>
                <a:spcPts val="6000"/>
              </a:lnSpc>
            </a:pPr>
            <a:r>
              <a:rPr lang="en-US" altLang="ko-KR" sz="5000" spc="-100" dirty="0">
                <a:solidFill>
                  <a:srgbClr val="00B0F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Q &amp; A</a:t>
            </a:r>
            <a:endParaRPr lang="en-US" altLang="ko-KR" sz="5000" spc="-100" dirty="0">
              <a:solidFill>
                <a:schemeClr val="tx2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FE3B71-B7F5-436F-9907-8314054B1034}"/>
              </a:ext>
            </a:extLst>
          </p:cNvPr>
          <p:cNvGrpSpPr/>
          <p:nvPr/>
        </p:nvGrpSpPr>
        <p:grpSpPr>
          <a:xfrm>
            <a:off x="0" y="2448112"/>
            <a:ext cx="12192000" cy="2142000"/>
            <a:chOff x="1023620" y="1222157"/>
            <a:chExt cx="6482080" cy="25244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6724699-2CF3-4467-B32B-762064A70E70}"/>
                </a:ext>
              </a:extLst>
            </p:cNvPr>
            <p:cNvSpPr/>
            <p:nvPr/>
          </p:nvSpPr>
          <p:spPr>
            <a:xfrm flipV="1">
              <a:off x="1023620" y="1222157"/>
              <a:ext cx="2160693" cy="8870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1F0478-5885-4CEC-A0B9-041B205970A3}"/>
                </a:ext>
              </a:extLst>
            </p:cNvPr>
            <p:cNvSpPr/>
            <p:nvPr/>
          </p:nvSpPr>
          <p:spPr>
            <a:xfrm flipV="1">
              <a:off x="3184313" y="1222157"/>
              <a:ext cx="2160693" cy="887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5DA3F51-985E-47BD-97EB-3B06912BE678}"/>
                </a:ext>
              </a:extLst>
            </p:cNvPr>
            <p:cNvSpPr/>
            <p:nvPr/>
          </p:nvSpPr>
          <p:spPr>
            <a:xfrm flipV="1">
              <a:off x="5345007" y="1222157"/>
              <a:ext cx="2160693" cy="8870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D3FD5A-F2F3-4802-BA30-B356DE4732D1}"/>
                </a:ext>
              </a:extLst>
            </p:cNvPr>
            <p:cNvSpPr/>
            <p:nvPr/>
          </p:nvSpPr>
          <p:spPr>
            <a:xfrm flipV="1">
              <a:off x="1023620" y="3657848"/>
              <a:ext cx="2160693" cy="8870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54451F-53DE-4EC5-BB57-4E16B972EEB9}"/>
                </a:ext>
              </a:extLst>
            </p:cNvPr>
            <p:cNvSpPr/>
            <p:nvPr/>
          </p:nvSpPr>
          <p:spPr>
            <a:xfrm flipV="1">
              <a:off x="3184313" y="3657848"/>
              <a:ext cx="2160693" cy="887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6BAAA92-18E4-41B1-B4C4-191CDDFF6A61}"/>
                </a:ext>
              </a:extLst>
            </p:cNvPr>
            <p:cNvSpPr/>
            <p:nvPr/>
          </p:nvSpPr>
          <p:spPr>
            <a:xfrm flipV="1">
              <a:off x="5345007" y="3657848"/>
              <a:ext cx="2160693" cy="8870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47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737A0-F6DD-499E-8D88-EE8D7D46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kern="0" spc="-50" dirty="0">
                <a:solidFill>
                  <a:srgbClr val="000000"/>
                </a:solidFill>
                <a:effectLst/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2400" b="1" kern="0" spc="-50" dirty="0">
                <a:solidFill>
                  <a:srgbClr val="000000"/>
                </a:solidFill>
                <a:effectLst/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개요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A690296-EF61-434A-836C-F1C4938E1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4" y="853816"/>
            <a:ext cx="11693251" cy="5623898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46E8D129-E11B-4C83-94B6-FAA52235BCDC}"/>
              </a:ext>
            </a:extLst>
          </p:cNvPr>
          <p:cNvSpPr txBox="1">
            <a:spLocks/>
          </p:cNvSpPr>
          <p:nvPr/>
        </p:nvSpPr>
        <p:spPr>
          <a:xfrm>
            <a:off x="11969352" y="6572746"/>
            <a:ext cx="246863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한수원 한돋움" panose="020B0600000101010101" pitchFamily="50" charset="-127"/>
                <a:ea typeface="한수원 한돋움" panose="020B0600000101010101" pitchFamily="50" charset="-127"/>
                <a:sym typeface="Avenir Next Condensed Demi Bold"/>
              </a:rPr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한수원 한돋움" panose="020B0600000101010101" pitchFamily="50" charset="-127"/>
              <a:ea typeface="한수원 한돋움" panose="020B0600000101010101" pitchFamily="50" charset="-127"/>
              <a:sym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148715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737A0-F6DD-499E-8D88-EE8D7D46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spc="-50" dirty="0">
                <a:solidFill>
                  <a:srgbClr val="000000"/>
                </a:solidFill>
                <a:latin typeface="한수원 한돋움" panose="020B0600000101010101" pitchFamily="50" charset="-127"/>
              </a:rPr>
              <a:t>1. </a:t>
            </a:r>
            <a:r>
              <a:rPr lang="ko-KR" altLang="en-US" sz="2400" b="1" kern="0" spc="-50" dirty="0">
                <a:solidFill>
                  <a:srgbClr val="000000"/>
                </a:solidFill>
                <a:effectLst/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개요</a:t>
            </a:r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070560B-400E-4746-9201-87CBC2C1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4" y="850319"/>
            <a:ext cx="11713772" cy="5696204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1BD6007-7D25-432A-AF8F-74AB74DE31A1}"/>
              </a:ext>
            </a:extLst>
          </p:cNvPr>
          <p:cNvSpPr txBox="1">
            <a:spLocks/>
          </p:cNvSpPr>
          <p:nvPr/>
        </p:nvSpPr>
        <p:spPr>
          <a:xfrm>
            <a:off x="11969352" y="6572746"/>
            <a:ext cx="246863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한수원 한돋움" panose="020B0600000101010101" pitchFamily="50" charset="-127"/>
                <a:ea typeface="한수원 한돋움" panose="020B0600000101010101" pitchFamily="50" charset="-127"/>
                <a:sym typeface="Avenir Next Condensed Demi Bold"/>
              </a:rPr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한수원 한돋움" panose="020B0600000101010101" pitchFamily="50" charset="-127"/>
              <a:ea typeface="한수원 한돋움" panose="020B0600000101010101" pitchFamily="50" charset="-127"/>
              <a:sym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403913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737A0-F6DD-499E-8D88-EE8D7D46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spc="-50" dirty="0">
                <a:solidFill>
                  <a:srgbClr val="000000"/>
                </a:solidFill>
                <a:latin typeface="한수원 한돋움" panose="020B0600000101010101" pitchFamily="50" charset="-127"/>
              </a:rPr>
              <a:t>1. </a:t>
            </a:r>
            <a:r>
              <a:rPr lang="ko-KR" altLang="en-US" sz="2400" b="1" kern="0" spc="-50" dirty="0">
                <a:solidFill>
                  <a:srgbClr val="000000"/>
                </a:solidFill>
                <a:effectLst/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개요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18EDB2-CADF-4563-AD53-1259F79D1595}"/>
              </a:ext>
            </a:extLst>
          </p:cNvPr>
          <p:cNvGrpSpPr/>
          <p:nvPr/>
        </p:nvGrpSpPr>
        <p:grpSpPr>
          <a:xfrm>
            <a:off x="308195" y="887067"/>
            <a:ext cx="11575610" cy="5504740"/>
            <a:chOff x="128205" y="943338"/>
            <a:chExt cx="9022568" cy="42906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4F5000-5A6E-477B-942A-AEB0073AE983}"/>
                </a:ext>
              </a:extLst>
            </p:cNvPr>
            <p:cNvSpPr/>
            <p:nvPr/>
          </p:nvSpPr>
          <p:spPr>
            <a:xfrm>
              <a:off x="179388" y="1258611"/>
              <a:ext cx="4130219" cy="246221"/>
            </a:xfrm>
            <a:prstGeom prst="rect">
              <a:avLst/>
            </a:prstGeom>
            <a:solidFill>
              <a:srgbClr val="003686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패턴인식 기반 예측 알고리즘 </a:t>
              </a:r>
              <a:r>
                <a:rPr kumimoji="1"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DBSCAN/OPTICS</a:t>
              </a:r>
              <a:endParaRPr kumimoji="1"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15A67F-6BFA-4103-A1A5-23C5E25A1348}"/>
                </a:ext>
              </a:extLst>
            </p:cNvPr>
            <p:cNvSpPr/>
            <p:nvPr/>
          </p:nvSpPr>
          <p:spPr>
            <a:xfrm>
              <a:off x="4762956" y="1258611"/>
              <a:ext cx="4130219" cy="246221"/>
            </a:xfrm>
            <a:prstGeom prst="rect">
              <a:avLst/>
            </a:prstGeom>
            <a:solidFill>
              <a:srgbClr val="003686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매니폴드</a:t>
              </a:r>
              <a:r>
                <a:rPr kumimoji="1"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기반 예측 알고리즘 구현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1E730E-D344-44DE-AAB5-D6E6FD7D8A10}"/>
                </a:ext>
              </a:extLst>
            </p:cNvPr>
            <p:cNvSpPr/>
            <p:nvPr/>
          </p:nvSpPr>
          <p:spPr>
            <a:xfrm>
              <a:off x="179388" y="3193014"/>
              <a:ext cx="4130219" cy="246221"/>
            </a:xfrm>
            <a:prstGeom prst="rect">
              <a:avLst/>
            </a:prstGeom>
            <a:solidFill>
              <a:srgbClr val="003686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근사 </a:t>
              </a:r>
              <a:r>
                <a:rPr kumimoji="1"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최근접</a:t>
              </a:r>
              <a:r>
                <a:rPr kumimoji="1"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이웃탐색 알고리즘 </a:t>
              </a:r>
              <a:r>
                <a:rPr kumimoji="1"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ANN</a:t>
              </a:r>
              <a:endParaRPr kumimoji="1"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3BAC15-11FA-453F-A197-CF35CB308096}"/>
                </a:ext>
              </a:extLst>
            </p:cNvPr>
            <p:cNvSpPr/>
            <p:nvPr/>
          </p:nvSpPr>
          <p:spPr>
            <a:xfrm>
              <a:off x="4762956" y="3193014"/>
              <a:ext cx="4130219" cy="246221"/>
            </a:xfrm>
            <a:prstGeom prst="rect">
              <a:avLst/>
            </a:prstGeom>
            <a:solidFill>
              <a:srgbClr val="003686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딥러닝</a:t>
              </a:r>
              <a:r>
                <a:rPr kumimoji="1"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생성모델 기반 알고리즘 구현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DFB68D-912A-4AAF-8B7A-D8DF2330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388" y="1619421"/>
              <a:ext cx="1358013" cy="9689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1005B62-1AEC-4D5D-B97C-76E92CF8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8092" y="1619421"/>
              <a:ext cx="2671515" cy="968924"/>
            </a:xfrm>
            <a:prstGeom prst="rect">
              <a:avLst/>
            </a:prstGeom>
          </p:spPr>
        </p:pic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0065BC44-8F03-4509-A14C-13CDB1020CA2}"/>
                </a:ext>
              </a:extLst>
            </p:cNvPr>
            <p:cNvSpPr txBox="1"/>
            <p:nvPr/>
          </p:nvSpPr>
          <p:spPr>
            <a:xfrm>
              <a:off x="128205" y="2614919"/>
              <a:ext cx="4268983" cy="561179"/>
            </a:xfrm>
            <a:prstGeom prst="rect">
              <a:avLst/>
            </a:prstGeom>
            <a:no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7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kumimoji="1" lang="ko-KR" altLang="en-US" sz="7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어느 점 기준으로 반경 </a:t>
              </a:r>
              <a:r>
                <a:rPr kumimoji="1" lang="en-US" altLang="ko-KR" sz="7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X </a:t>
              </a:r>
              <a:r>
                <a:rPr kumimoji="1" lang="ko-KR" altLang="en-US" sz="7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내에 점이 </a:t>
              </a:r>
              <a:r>
                <a:rPr kumimoji="1" lang="en-US" altLang="ko-KR" sz="7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n </a:t>
              </a:r>
              <a:r>
                <a:rPr kumimoji="1" lang="ko-KR" altLang="en-US" sz="7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 이상 있으면 하나의 군집으로 인식</a:t>
              </a:r>
              <a:endParaRPr kumimoji="1" lang="en-US" altLang="ko-KR" sz="70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7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kumimoji="1" lang="en-US" altLang="ko-KR" sz="7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 </a:t>
              </a:r>
              <a:r>
                <a:rPr kumimoji="1" lang="ko-KR" altLang="en-US" sz="7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반경 내의 점을 만족하지 않을 때 다른 군집의 경계점이 되고 스스로 군집 형성하지 않으며</a:t>
              </a:r>
              <a:r>
                <a:rPr kumimoji="1" lang="en-US" altLang="ko-KR" sz="7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kumimoji="1" lang="ko-KR" altLang="en-US" sz="700" i="0" u="none" strike="noStrike" kern="1200" cap="none" spc="0" normalizeH="0" baseline="0" noProof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이를 이상상태로 판단</a:t>
              </a:r>
              <a:endParaRPr kumimoji="1" lang="en-US" altLang="ko-KR" sz="70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  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▶ 기존 회귀분석 모델 </a:t>
              </a: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(AAKR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: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자가 상관 커널 회귀 알고리즘</a:t>
              </a: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의 </a:t>
              </a: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Abnormal 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탐지 알고리즘 고도화 </a:t>
              </a:r>
              <a:endParaRPr lang="en-US" altLang="ko-KR" sz="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18FD73C-A714-4128-BE20-CA32C1B5F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2956" y="1634517"/>
              <a:ext cx="1766041" cy="88680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7FF9FD-AE1B-4D37-A435-BDCC753B8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58" t="2435" r="2583" b="5854"/>
            <a:stretch/>
          </p:blipFill>
          <p:spPr>
            <a:xfrm>
              <a:off x="6669741" y="1619420"/>
              <a:ext cx="2215190" cy="90190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55EF2F4A-D76C-41DD-B3A3-22700ED5125A}"/>
                </a:ext>
              </a:extLst>
            </p:cNvPr>
            <p:cNvSpPr txBox="1"/>
            <p:nvPr/>
          </p:nvSpPr>
          <p:spPr>
            <a:xfrm>
              <a:off x="4634194" y="2614919"/>
              <a:ext cx="4258981" cy="561179"/>
            </a:xfrm>
            <a:prstGeom prst="rect">
              <a:avLst/>
            </a:prstGeom>
            <a:no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  <a:defRPr/>
              </a:pP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 </a:t>
              </a:r>
              <a:r>
                <a:rPr lang="ko-KR" altLang="en-US" sz="7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매니폴드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학습은 고차원의 데이터의 샘플들을 표현하는 공통된 </a:t>
              </a: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subspace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가 존재한다는 가정에서 학습하는 방법</a:t>
              </a:r>
              <a:endParaRPr lang="en-US" altLang="ko-KR" sz="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 </a:t>
              </a:r>
              <a:r>
                <a:rPr lang="ko-KR" altLang="en-US" sz="7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매니폴드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학습은 차원 축소를 위해 고차원 데이터를 저차원에서 잘 표현하는 공간인 </a:t>
              </a: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manifold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를 찾아 차원을 축소</a:t>
              </a:r>
              <a:endParaRPr lang="en-US" altLang="ko-KR" sz="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 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▶ </a:t>
              </a:r>
              <a:r>
                <a:rPr lang="ko-KR" altLang="en-US" sz="7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매니폴더를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기반으로 설비 고장에 가장 영향을 많이 주는 특성에 대한 우선순위를 기반으로 </a:t>
              </a:r>
              <a:r>
                <a:rPr lang="en-US" altLang="ko-KR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Abnormal </a:t>
              </a:r>
              <a:r>
                <a:rPr lang="ko-KR" altLang="en-US" sz="7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탐지 </a:t>
              </a:r>
              <a:endParaRPr lang="en-US" altLang="ko-KR" sz="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16" name="Picture 12" descr="https://blog.kakaocdn.net/dn/FJibW/btrvF3HdZfa/c5Wg3v2tsUScpojPloOJK0/img.png">
              <a:extLst>
                <a:ext uri="{FF2B5EF4-FFF2-40B4-BE49-F238E27FC236}">
                  <a16:creationId xmlns:a16="http://schemas.microsoft.com/office/drawing/2014/main" id="{5B0AB21C-AC87-4FEE-8445-4DFBC853A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88" y="3508226"/>
              <a:ext cx="4130219" cy="934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s://miro.medium.com/v2/resize:fit:700/1*doltGstwOEnewVBnnKPZVA.png">
              <a:extLst>
                <a:ext uri="{FF2B5EF4-FFF2-40B4-BE49-F238E27FC236}">
                  <a16:creationId xmlns:a16="http://schemas.microsoft.com/office/drawing/2014/main" id="{F8096AE3-E995-49F4-93A6-0C5D7969A1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" t="3226" r="4290" b="2193"/>
            <a:stretch/>
          </p:blipFill>
          <p:spPr bwMode="auto">
            <a:xfrm>
              <a:off x="4762956" y="3542651"/>
              <a:ext cx="1631120" cy="900189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blog.kakaocdn.net/dn/bFzwr6/btrrLOmiBsp/4ZfYfzsuYdAszzsTDvuDdK/img.png">
              <a:extLst>
                <a:ext uri="{FF2B5EF4-FFF2-40B4-BE49-F238E27FC236}">
                  <a16:creationId xmlns:a16="http://schemas.microsoft.com/office/drawing/2014/main" id="{C95B3C93-FB2A-46E6-A239-970AA5E2B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33" y="3497690"/>
              <a:ext cx="2233042" cy="95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B48624C4-3C55-42B0-B968-877B94EB7F21}"/>
                </a:ext>
              </a:extLst>
            </p:cNvPr>
            <p:cNvSpPr txBox="1"/>
            <p:nvPr/>
          </p:nvSpPr>
          <p:spPr>
            <a:xfrm>
              <a:off x="174812" y="4651185"/>
              <a:ext cx="4397188" cy="561179"/>
            </a:xfrm>
            <a:prstGeom prst="rect">
              <a:avLst/>
            </a:prstGeom>
            <a:no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ko-KR" altLang="en-US" sz="700" i="0" u="none" strike="noStrike" kern="1200" cap="none" spc="0" normalizeH="0" baseline="0" noProof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주어진 </a:t>
              </a: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Vector 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들을 이진 트리 내에 저장하여 나눠진 </a:t>
              </a: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Vector Space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를 찾아가 그 공간 내에 있는 점들의</a:t>
              </a: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이웃을 탐색</a:t>
              </a:r>
              <a:endParaRPr kumimoji="1" lang="en-US" altLang="ko-KR" sz="70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0">
                <a:lnSpc>
                  <a:spcPct val="150000"/>
                </a:lnSpc>
                <a:spcBef>
                  <a:spcPts val="0"/>
                </a:spcBef>
              </a:pPr>
              <a:r>
                <a:rPr kumimoji="1" lang="ko-KR" altLang="en-US" sz="700" i="0" u="none" strike="noStrike" kern="1200" cap="none" spc="0" normalizeH="0" baseline="0" noProof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kumimoji="1" lang="en-US" altLang="ko-KR" sz="700" i="0" u="none" strike="noStrike" kern="1200" cap="none" spc="0" normalizeH="0" baseline="0" noProof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 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입력 데이터에 대해 가장 가까운 군집의 대표점을 찾은 후 해당 군집내의 진정한 </a:t>
              </a:r>
              <a:r>
                <a:rPr lang="ko-KR" altLang="en-US" sz="7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최근접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이웃을 찾음</a:t>
              </a:r>
              <a:endParaRPr kumimoji="1" lang="en-US" altLang="ko-KR" sz="70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  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▶ 정상 학습 데이터와의 근사 </a:t>
              </a:r>
              <a:r>
                <a:rPr lang="ko-KR" altLang="en-US" sz="7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최근접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이웃탐색을 통해 거리가 먼 데이터에 대한 </a:t>
              </a: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Abnormal 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탐지 </a:t>
              </a:r>
              <a:endParaRPr lang="en-US" altLang="ko-KR" sz="7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A7B8F4B3-51D7-467A-B671-023D7763749C}"/>
                </a:ext>
              </a:extLst>
            </p:cNvPr>
            <p:cNvSpPr txBox="1"/>
            <p:nvPr/>
          </p:nvSpPr>
          <p:spPr>
            <a:xfrm>
              <a:off x="4665017" y="4671655"/>
              <a:ext cx="4219914" cy="562333"/>
            </a:xfrm>
            <a:prstGeom prst="rect">
              <a:avLst/>
            </a:prstGeom>
            <a:no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 </a:t>
              </a: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VAE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는 학습 데이터가 주어졌을 때 이 데이터가 </a:t>
              </a: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sampling 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된 분포와 같은 분포에서 새로운 샘플을 생성하는 모델 </a:t>
              </a:r>
              <a:endParaRPr lang="en-US" altLang="ko-KR" sz="7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- GAN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은 입력 데이터와 비슷한 데이터를 생성하고 </a:t>
              </a: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Real Data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와 </a:t>
              </a: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Fake Data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를 판별하기 위한 모델을 생성</a:t>
              </a:r>
              <a:endParaRPr lang="en-US" altLang="ko-KR" sz="7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 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▶ </a:t>
              </a:r>
              <a:r>
                <a:rPr lang="ko-KR" altLang="en-US" sz="7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딥러닝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생성모델을 기반으로 고지능형 경보 시스템 </a:t>
              </a:r>
              <a:r>
                <a:rPr lang="en-US" altLang="ko-KR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VAE </a:t>
              </a:r>
              <a:r>
                <a:rPr lang="ko-KR" altLang="en-US" sz="7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알고리즘의 학습 데이터를 증강하여 정확성 향상</a:t>
              </a:r>
              <a:endParaRPr lang="en-US" altLang="ko-KR" sz="7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11C7E8D-E7E4-4FC9-98AF-2E371164DFF5}"/>
                </a:ext>
              </a:extLst>
            </p:cNvPr>
            <p:cNvSpPr/>
            <p:nvPr/>
          </p:nvSpPr>
          <p:spPr>
            <a:xfrm>
              <a:off x="179388" y="949325"/>
              <a:ext cx="1358013" cy="2358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고지능형 경보 플랫폼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9F9732-D591-4DE2-A26C-CF6E6D322388}"/>
                </a:ext>
              </a:extLst>
            </p:cNvPr>
            <p:cNvSpPr/>
            <p:nvPr/>
          </p:nvSpPr>
          <p:spPr>
            <a:xfrm>
              <a:off x="1945627" y="950808"/>
              <a:ext cx="1667885" cy="2193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주요 예측모델 모듈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Plug-In</a:t>
              </a:r>
              <a:endPara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1D7317-9C03-474C-A2DB-7F146D362140}"/>
                </a:ext>
              </a:extLst>
            </p:cNvPr>
            <p:cNvSpPr/>
            <p:nvPr/>
          </p:nvSpPr>
          <p:spPr>
            <a:xfrm>
              <a:off x="4021738" y="943338"/>
              <a:ext cx="1549009" cy="22781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사용자 정의 모델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Plug-In</a:t>
              </a:r>
              <a:endPara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2F595DD-EB16-4F90-B5BC-6598027F9080}"/>
                </a:ext>
              </a:extLst>
            </p:cNvPr>
            <p:cNvSpPr/>
            <p:nvPr/>
          </p:nvSpPr>
          <p:spPr>
            <a:xfrm>
              <a:off x="5978973" y="948318"/>
              <a:ext cx="1252988" cy="21934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예측모델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Ensemble </a:t>
              </a:r>
              <a:endPara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6A8ADD-49AD-4D96-975D-E618A3B76557}"/>
                </a:ext>
              </a:extLst>
            </p:cNvPr>
            <p:cNvSpPr/>
            <p:nvPr/>
          </p:nvSpPr>
          <p:spPr>
            <a:xfrm>
              <a:off x="7640187" y="945828"/>
              <a:ext cx="1252988" cy="2193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예측모델 시뮬레이션</a:t>
              </a: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74578BE1-F0FB-4813-8C33-C8E0CBF51BDB}"/>
                </a:ext>
              </a:extLst>
            </p:cNvPr>
            <p:cNvSpPr/>
            <p:nvPr/>
          </p:nvSpPr>
          <p:spPr>
            <a:xfrm>
              <a:off x="7359084" y="978773"/>
              <a:ext cx="153980" cy="15694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82686E49-924B-4B57-AD08-866EB27CB5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40"/>
            <a:stretch/>
          </p:blipFill>
          <p:spPr bwMode="auto">
            <a:xfrm flipH="1">
              <a:off x="4309604" y="3193014"/>
              <a:ext cx="344083" cy="200882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8BB62951-BA4F-4ACF-B16E-71A1C7E5EB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40"/>
            <a:stretch/>
          </p:blipFill>
          <p:spPr bwMode="auto">
            <a:xfrm flipH="1">
              <a:off x="4309602" y="949323"/>
              <a:ext cx="344083" cy="203953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6BAF997C-89B3-45AA-AF08-8BF9A90673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40"/>
            <a:stretch/>
          </p:blipFill>
          <p:spPr bwMode="auto">
            <a:xfrm flipH="1">
              <a:off x="8893052" y="3193014"/>
              <a:ext cx="250950" cy="200882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F7B89509-6700-425A-ABB0-0F7D791905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40"/>
            <a:stretch/>
          </p:blipFill>
          <p:spPr bwMode="auto">
            <a:xfrm flipH="1">
              <a:off x="8899823" y="949323"/>
              <a:ext cx="250950" cy="203953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E6AF0197-74AD-49C2-9488-4B8CA533824A}"/>
                </a:ext>
              </a:extLst>
            </p:cNvPr>
            <p:cNvSpPr/>
            <p:nvPr/>
          </p:nvSpPr>
          <p:spPr>
            <a:xfrm>
              <a:off x="5667495" y="978773"/>
              <a:ext cx="153980" cy="15694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C97B603F-94BE-4F62-9AB7-81149D64B0E1}"/>
                </a:ext>
              </a:extLst>
            </p:cNvPr>
            <p:cNvSpPr/>
            <p:nvPr/>
          </p:nvSpPr>
          <p:spPr>
            <a:xfrm>
              <a:off x="3766702" y="978773"/>
              <a:ext cx="153980" cy="15694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2AD9E456-B0CD-4B4B-990F-60975D580993}"/>
                </a:ext>
              </a:extLst>
            </p:cNvPr>
            <p:cNvSpPr/>
            <p:nvPr/>
          </p:nvSpPr>
          <p:spPr>
            <a:xfrm>
              <a:off x="1664524" y="978773"/>
              <a:ext cx="153980" cy="15694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B10AF187-FA09-499F-837A-9A68670756FC}"/>
              </a:ext>
            </a:extLst>
          </p:cNvPr>
          <p:cNvSpPr txBox="1">
            <a:spLocks/>
          </p:cNvSpPr>
          <p:nvPr/>
        </p:nvSpPr>
        <p:spPr>
          <a:xfrm>
            <a:off x="11969352" y="6572746"/>
            <a:ext cx="246863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한수원 한돋움" panose="020B0600000101010101" pitchFamily="50" charset="-127"/>
                <a:ea typeface="한수원 한돋움" panose="020B0600000101010101" pitchFamily="50" charset="-127"/>
                <a:sym typeface="Avenir Next Condensed Demi Bold"/>
              </a:rPr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한수원 한돋움" panose="020B0600000101010101" pitchFamily="50" charset="-127"/>
              <a:ea typeface="한수원 한돋움" panose="020B0600000101010101" pitchFamily="50" charset="-127"/>
              <a:sym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3193144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737A0-F6DD-499E-8D88-EE8D7D46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spc="-50" dirty="0">
                <a:solidFill>
                  <a:srgbClr val="000000"/>
                </a:solidFill>
                <a:latin typeface="한수원 한돋움" panose="020B0600000101010101" pitchFamily="50" charset="-127"/>
              </a:rPr>
              <a:t>1. </a:t>
            </a:r>
            <a:r>
              <a:rPr lang="ko-KR" altLang="en-US" sz="2400" b="1" kern="0" spc="-50" dirty="0">
                <a:solidFill>
                  <a:srgbClr val="000000"/>
                </a:solidFill>
                <a:effectLst/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개요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7FE077-A1EB-474C-86B4-B16531870B16}"/>
              </a:ext>
            </a:extLst>
          </p:cNvPr>
          <p:cNvGrpSpPr/>
          <p:nvPr/>
        </p:nvGrpSpPr>
        <p:grpSpPr>
          <a:xfrm>
            <a:off x="330874" y="878985"/>
            <a:ext cx="11530252" cy="5564018"/>
            <a:chOff x="179388" y="949323"/>
            <a:chExt cx="8964612" cy="432594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D02403-8592-450A-95AE-34F9297FD80D}"/>
                </a:ext>
              </a:extLst>
            </p:cNvPr>
            <p:cNvSpPr/>
            <p:nvPr/>
          </p:nvSpPr>
          <p:spPr>
            <a:xfrm>
              <a:off x="179388" y="949325"/>
              <a:ext cx="4130219" cy="246221"/>
            </a:xfrm>
            <a:prstGeom prst="rect">
              <a:avLst/>
            </a:prstGeom>
            <a:solidFill>
              <a:srgbClr val="003686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성능지표</a:t>
              </a:r>
              <a:r>
                <a:rPr kumimoji="1"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(KPI)</a:t>
              </a:r>
              <a:r>
                <a:rPr kumimoji="1"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계산 기능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5AC6A74-8DCE-495E-B54C-5613C1F7D9DA}"/>
                </a:ext>
              </a:extLst>
            </p:cNvPr>
            <p:cNvSpPr/>
            <p:nvPr/>
          </p:nvSpPr>
          <p:spPr>
            <a:xfrm>
              <a:off x="4762956" y="949325"/>
              <a:ext cx="4130219" cy="246221"/>
            </a:xfrm>
            <a:prstGeom prst="rect">
              <a:avLst/>
            </a:prstGeom>
            <a:solidFill>
              <a:srgbClr val="003686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경보 및 이벤트 기능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947A6E-8C7E-4404-9BC0-3F995DCF4408}"/>
                </a:ext>
              </a:extLst>
            </p:cNvPr>
            <p:cNvSpPr txBox="1"/>
            <p:nvPr/>
          </p:nvSpPr>
          <p:spPr>
            <a:xfrm>
              <a:off x="2834330" y="1490301"/>
              <a:ext cx="1511678" cy="44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 별 </a:t>
              </a:r>
              <a:r>
                <a:rPr lang="en-US" altLang="ko-KR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 </a:t>
              </a:r>
              <a:r>
                <a:rPr lang="ko-KR" altLang="en-US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신호 별 성능지표 계산 </a:t>
              </a:r>
              <a:endParaRPr lang="en-US" altLang="ko-KR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구조도 기반 성능지표 계산</a:t>
              </a:r>
              <a:endParaRPr lang="en-US" altLang="ko-KR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56EE2A-ECBD-42FD-A8D3-4283A4024790}"/>
                </a:ext>
              </a:extLst>
            </p:cNvPr>
            <p:cNvSpPr txBox="1"/>
            <p:nvPr/>
          </p:nvSpPr>
          <p:spPr>
            <a:xfrm>
              <a:off x="2857233" y="2247660"/>
              <a:ext cx="1437123" cy="722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각 예측모델별로 계산된 </a:t>
              </a:r>
              <a:r>
                <a:rPr lang="ko-KR" altLang="en-US" sz="7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예측값을</a:t>
              </a:r>
              <a:endParaRPr lang="en-US" altLang="ko-KR" sz="7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기반으로 성능지표를 계산하고</a:t>
              </a:r>
              <a:endParaRPr lang="en-US" altLang="ko-KR" sz="7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신호 </a:t>
              </a:r>
              <a:r>
                <a:rPr lang="en-US" altLang="ko-KR" sz="7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 </a:t>
              </a:r>
              <a:r>
                <a:rPr lang="ko-KR" altLang="en-US" sz="7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모델별</a:t>
              </a:r>
              <a:r>
                <a:rPr lang="ko-KR" altLang="en-US" sz="7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그룹의 지표 합산을</a:t>
              </a:r>
              <a:endParaRPr lang="en-US" altLang="ko-KR" sz="7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구조화 하여 발전소 호기 </a:t>
              </a:r>
              <a:r>
                <a:rPr lang="en-US" altLang="ko-KR" sz="7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KPI </a:t>
              </a:r>
              <a:r>
                <a:rPr lang="ko-KR" altLang="en-US" sz="7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제공 </a:t>
              </a:r>
              <a:endParaRPr lang="en-US" altLang="ko-KR" sz="7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E0765F1-128F-484F-A2D9-968858E8A371}"/>
                </a:ext>
              </a:extLst>
            </p:cNvPr>
            <p:cNvSpPr/>
            <p:nvPr/>
          </p:nvSpPr>
          <p:spPr>
            <a:xfrm>
              <a:off x="2896616" y="1283692"/>
              <a:ext cx="1412991" cy="19301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0" cap="rnd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/>
            <a:lstStyle/>
            <a:p>
              <a:pPr marL="72000" algn="ctr" defTabSz="106764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kern="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요구사항</a:t>
              </a:r>
              <a:endParaRPr lang="ko-KR" altLang="en-US" sz="800" b="1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93A8B0-A2A0-46CF-9B6B-379AA0332D02}"/>
                </a:ext>
              </a:extLst>
            </p:cNvPr>
            <p:cNvSpPr/>
            <p:nvPr/>
          </p:nvSpPr>
          <p:spPr>
            <a:xfrm>
              <a:off x="2885982" y="2026589"/>
              <a:ext cx="1408374" cy="19301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0" cap="rnd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/>
            <a:lstStyle/>
            <a:p>
              <a:pPr marL="72000" algn="ctr" defTabSz="1067640">
                <a:defRPr/>
              </a:pPr>
              <a:r>
                <a:rPr lang="ko-KR" altLang="en-US" sz="800" b="1" kern="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 계획</a:t>
              </a:r>
              <a:endParaRPr lang="ko-KR" altLang="en-US" sz="800" b="1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4D6DEF8-AF5B-49C0-A24E-3AD6F734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12" y="1289902"/>
              <a:ext cx="2627847" cy="1616280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5C9D8D2-A2BC-4143-B2E2-99931D50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15" y="3054999"/>
              <a:ext cx="1893819" cy="1852738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9BD868A-962A-44CB-9E20-3401350DCF7A}"/>
                </a:ext>
              </a:extLst>
            </p:cNvPr>
            <p:cNvSpPr/>
            <p:nvPr/>
          </p:nvSpPr>
          <p:spPr>
            <a:xfrm>
              <a:off x="197916" y="5051898"/>
              <a:ext cx="1893818" cy="179882"/>
            </a:xfrm>
            <a:prstGeom prst="rect">
              <a:avLst/>
            </a:prstGeom>
            <a:solidFill>
              <a:srgbClr val="00B0F0"/>
            </a:solidFill>
            <a:ln w="63500" cap="rnd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/>
            <a:lstStyle/>
            <a:p>
              <a:pPr marL="72000" algn="ctr" defTabSz="106764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성능지표 계산 방법</a:t>
              </a:r>
              <a:endParaRPr lang="ko-KR" altLang="en-US" sz="105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C01F7E5-730D-41B5-A16C-E8131C435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130" y="3381250"/>
              <a:ext cx="2141477" cy="185273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E1A042F-DEFC-43D6-9B3B-83620505E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2956" y="1290142"/>
              <a:ext cx="2393172" cy="1500654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4B85AD9-C1F7-4D23-AC50-6AE7CD2310A5}"/>
                </a:ext>
              </a:extLst>
            </p:cNvPr>
            <p:cNvGrpSpPr/>
            <p:nvPr/>
          </p:nvGrpSpPr>
          <p:grpSpPr>
            <a:xfrm>
              <a:off x="4759113" y="3487939"/>
              <a:ext cx="1897206" cy="1743972"/>
              <a:chOff x="4759113" y="3487939"/>
              <a:chExt cx="1897206" cy="1743972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F54B9FD-B477-40C9-9467-AB3AB78F4E3E}"/>
                  </a:ext>
                </a:extLst>
              </p:cNvPr>
              <p:cNvSpPr/>
              <p:nvPr/>
            </p:nvSpPr>
            <p:spPr>
              <a:xfrm>
                <a:off x="4759113" y="3487939"/>
                <a:ext cx="1893819" cy="297599"/>
              </a:xfrm>
              <a:prstGeom prst="rect">
                <a:avLst/>
              </a:prstGeom>
              <a:solidFill>
                <a:srgbClr val="00B0F0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algn="ctr" defTabSz="106764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경보 발생 조건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57E9E47-A0E9-43D6-AB02-649BDEF99903}"/>
                  </a:ext>
                </a:extLst>
              </p:cNvPr>
              <p:cNvSpPr/>
              <p:nvPr/>
            </p:nvSpPr>
            <p:spPr>
              <a:xfrm>
                <a:off x="4762500" y="3829000"/>
                <a:ext cx="1893819" cy="246222"/>
              </a:xfrm>
              <a:prstGeom prst="rect">
                <a:avLst/>
              </a:prstGeom>
              <a:solidFill>
                <a:schemeClr val="accent2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defTabSz="106764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사용자 정의 </a:t>
                </a: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Set-Point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경보 발생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A5D24418-7946-4A41-A1C1-2EC58A0CA004}"/>
                  </a:ext>
                </a:extLst>
              </p:cNvPr>
              <p:cNvSpPr/>
              <p:nvPr/>
            </p:nvSpPr>
            <p:spPr>
              <a:xfrm>
                <a:off x="4762500" y="4115583"/>
                <a:ext cx="1893819" cy="246222"/>
              </a:xfrm>
              <a:prstGeom prst="rect">
                <a:avLst/>
              </a:prstGeom>
              <a:solidFill>
                <a:schemeClr val="accent2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defTabSz="106764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사용자 정의 </a:t>
                </a: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Logic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경보 발생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33B4FD9-E6A1-40AD-BF23-5F725C9D70B9}"/>
                  </a:ext>
                </a:extLst>
              </p:cNvPr>
              <p:cNvSpPr/>
              <p:nvPr/>
            </p:nvSpPr>
            <p:spPr>
              <a:xfrm>
                <a:off x="4762500" y="4402370"/>
                <a:ext cx="1893819" cy="246222"/>
              </a:xfrm>
              <a:prstGeom prst="rect">
                <a:avLst/>
              </a:prstGeom>
              <a:solidFill>
                <a:schemeClr val="accent2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defTabSz="106764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 AI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예측 커널 모델 </a:t>
                </a: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KPI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기반 경보 발생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DF0308A-FFFB-4BBF-9FA9-5AE62D0C37CD}"/>
                  </a:ext>
                </a:extLst>
              </p:cNvPr>
              <p:cNvSpPr/>
              <p:nvPr/>
            </p:nvSpPr>
            <p:spPr>
              <a:xfrm>
                <a:off x="4762500" y="4693681"/>
                <a:ext cx="1893819" cy="246222"/>
              </a:xfrm>
              <a:prstGeom prst="rect">
                <a:avLst/>
              </a:prstGeom>
              <a:solidFill>
                <a:srgbClr val="92D050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defTabSz="106764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 Dead band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및 </a:t>
                </a: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Stay time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기능 제공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BC743E3-80D6-4529-A096-24A514BC4A7A}"/>
                  </a:ext>
                </a:extLst>
              </p:cNvPr>
              <p:cNvSpPr/>
              <p:nvPr/>
            </p:nvSpPr>
            <p:spPr>
              <a:xfrm>
                <a:off x="4762500" y="4985689"/>
                <a:ext cx="1893819" cy="246222"/>
              </a:xfrm>
              <a:prstGeom prst="rect">
                <a:avLst/>
              </a:prstGeom>
              <a:solidFill>
                <a:srgbClr val="92D050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defTabSz="106764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경보에 대한 </a:t>
                </a: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Ack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및 이력관리 기능 제공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53AE253-3EE9-4C91-B965-07746D68C1DC}"/>
                </a:ext>
              </a:extLst>
            </p:cNvPr>
            <p:cNvGrpSpPr/>
            <p:nvPr/>
          </p:nvGrpSpPr>
          <p:grpSpPr>
            <a:xfrm>
              <a:off x="6985747" y="3496235"/>
              <a:ext cx="1913459" cy="1735676"/>
              <a:chOff x="6985747" y="3496235"/>
              <a:chExt cx="1913459" cy="1735676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8642DA0-8A13-4EF6-AB85-BA876179FB6B}"/>
                  </a:ext>
                </a:extLst>
              </p:cNvPr>
              <p:cNvSpPr/>
              <p:nvPr/>
            </p:nvSpPr>
            <p:spPr>
              <a:xfrm>
                <a:off x="6991939" y="3496235"/>
                <a:ext cx="1901235" cy="297599"/>
              </a:xfrm>
              <a:prstGeom prst="rect">
                <a:avLst/>
              </a:prstGeom>
              <a:solidFill>
                <a:srgbClr val="00B0F0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algn="ctr" defTabSz="106764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이벤트 발생 조건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041EBFD-3A12-4C89-A7AB-BE9ECFF7B147}"/>
                  </a:ext>
                </a:extLst>
              </p:cNvPr>
              <p:cNvSpPr/>
              <p:nvPr/>
            </p:nvSpPr>
            <p:spPr>
              <a:xfrm>
                <a:off x="6995326" y="3837296"/>
                <a:ext cx="1901236" cy="246222"/>
              </a:xfrm>
              <a:prstGeom prst="rect">
                <a:avLst/>
              </a:prstGeom>
              <a:solidFill>
                <a:schemeClr val="accent2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defTabSz="106764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시스템 및 서비스 오류 이벤트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49B68F0-C38C-4473-9F11-33C20D4A030A}"/>
                  </a:ext>
                </a:extLst>
              </p:cNvPr>
              <p:cNvSpPr/>
              <p:nvPr/>
            </p:nvSpPr>
            <p:spPr>
              <a:xfrm>
                <a:off x="6995326" y="4123879"/>
                <a:ext cx="1901236" cy="246222"/>
              </a:xfrm>
              <a:prstGeom prst="rect">
                <a:avLst/>
              </a:prstGeom>
              <a:solidFill>
                <a:schemeClr val="accent2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defTabSz="106764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사용자 정의 운전</a:t>
                </a: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시간 조건 이벤트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96B5FC7-DAC1-49DC-9126-61C7E4092701}"/>
                  </a:ext>
                </a:extLst>
              </p:cNvPr>
              <p:cNvSpPr/>
              <p:nvPr/>
            </p:nvSpPr>
            <p:spPr>
              <a:xfrm>
                <a:off x="6995326" y="4410666"/>
                <a:ext cx="1901236" cy="246222"/>
              </a:xfrm>
              <a:prstGeom prst="rect">
                <a:avLst/>
              </a:prstGeom>
              <a:solidFill>
                <a:schemeClr val="accent2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defTabSz="106764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기동</a:t>
                </a:r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정지 이벤트 및 </a:t>
                </a:r>
                <a:r>
                  <a:rPr lang="ko-KR" altLang="en-US" sz="800" kern="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비계획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정지 이벤트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A7E24EB-BC80-4C65-B829-1A73316B9123}"/>
                  </a:ext>
                </a:extLst>
              </p:cNvPr>
              <p:cNvSpPr/>
              <p:nvPr/>
            </p:nvSpPr>
            <p:spPr>
              <a:xfrm>
                <a:off x="6995326" y="4696105"/>
                <a:ext cx="1901236" cy="246222"/>
              </a:xfrm>
              <a:prstGeom prst="rect">
                <a:avLst/>
              </a:prstGeom>
              <a:solidFill>
                <a:srgbClr val="92D050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defTabSz="1067640"/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이벤트 인지 및 복귀 기능 제공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E6E50B4-3D6C-49D6-AEB7-B79633DF6317}"/>
                  </a:ext>
                </a:extLst>
              </p:cNvPr>
              <p:cNvSpPr/>
              <p:nvPr/>
            </p:nvSpPr>
            <p:spPr>
              <a:xfrm>
                <a:off x="6985747" y="4985689"/>
                <a:ext cx="1913459" cy="246222"/>
              </a:xfrm>
              <a:prstGeom prst="rect">
                <a:avLst/>
              </a:prstGeom>
              <a:solidFill>
                <a:srgbClr val="92D050"/>
              </a:solidFill>
              <a:ln w="6350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wrap="square" lIns="0" tIns="0" rIns="0" bIns="0" rtlCol="0" anchor="ctr" anchorCtr="0"/>
              <a:lstStyle/>
              <a:p>
                <a:pPr marL="72000" defTabSz="1067640"/>
                <a:r>
                  <a:rPr lang="en-US" altLang="ko-KR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 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이벤트 발생 </a:t>
                </a:r>
                <a:r>
                  <a:rPr lang="ko-KR" altLang="en-US" sz="800" kern="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스케쥴링</a:t>
                </a:r>
                <a:r>
                  <a:rPr lang="ko-KR" altLang="en-US" sz="800" kern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기능 제공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896C00-3626-445B-BF57-1EB355000365}"/>
                </a:ext>
              </a:extLst>
            </p:cNvPr>
            <p:cNvSpPr txBox="1"/>
            <p:nvPr/>
          </p:nvSpPr>
          <p:spPr>
            <a:xfrm>
              <a:off x="7197402" y="1490301"/>
              <a:ext cx="1744066" cy="44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설정치 기반 경보 기능 개발</a:t>
              </a:r>
              <a:endParaRPr lang="en-US" altLang="ko-KR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예측 설정지표 기반 경보 기능 개발</a:t>
              </a:r>
              <a:endParaRPr lang="en-US" altLang="ko-KR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3BC50C-3AC0-415A-B956-32048966120C}"/>
                </a:ext>
              </a:extLst>
            </p:cNvPr>
            <p:cNvSpPr txBox="1"/>
            <p:nvPr/>
          </p:nvSpPr>
          <p:spPr>
            <a:xfrm>
              <a:off x="7231767" y="2247660"/>
              <a:ext cx="1658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고지능형 경보시스템 플랫폼을</a:t>
              </a:r>
              <a:endParaRPr lang="en-US" altLang="ko-KR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기반으로 설정치 기반 경보와</a:t>
              </a:r>
              <a:endParaRPr lang="en-US" altLang="ko-KR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추가된 예측 알고리즘에 대한</a:t>
              </a:r>
              <a:endParaRPr lang="en-US" altLang="ko-KR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성능지표 경보를 통합하여 제공</a:t>
              </a:r>
              <a:endParaRPr lang="en-US" altLang="ko-KR" sz="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7B04FCE-4A2C-4B4F-BFF2-ABAA4DDA2825}"/>
                </a:ext>
              </a:extLst>
            </p:cNvPr>
            <p:cNvSpPr/>
            <p:nvPr/>
          </p:nvSpPr>
          <p:spPr>
            <a:xfrm>
              <a:off x="7274860" y="1283692"/>
              <a:ext cx="1630208" cy="19301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0" cap="rnd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/>
            <a:lstStyle/>
            <a:p>
              <a:pPr marL="72000" algn="ctr" defTabSz="106764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kern="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요구사항</a:t>
              </a:r>
              <a:endParaRPr lang="ko-KR" altLang="en-US" sz="800" b="1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844475B-FD5A-47ED-995E-C07B656C318D}"/>
                </a:ext>
              </a:extLst>
            </p:cNvPr>
            <p:cNvSpPr/>
            <p:nvPr/>
          </p:nvSpPr>
          <p:spPr>
            <a:xfrm>
              <a:off x="7264935" y="2026589"/>
              <a:ext cx="1624881" cy="19301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0" cap="rnd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/>
            <a:lstStyle/>
            <a:p>
              <a:pPr marL="72000" algn="ctr" defTabSz="1067640">
                <a:defRPr/>
              </a:pPr>
              <a:r>
                <a:rPr lang="ko-KR" altLang="en-US" sz="800" b="1" kern="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 계획</a:t>
              </a:r>
              <a:endParaRPr lang="ko-KR" altLang="en-US" sz="800" b="1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C87A91A-48BF-45A2-885B-B604AD112D2C}"/>
                </a:ext>
              </a:extLst>
            </p:cNvPr>
            <p:cNvCxnSpPr>
              <a:cxnSpLocks/>
            </p:cNvCxnSpPr>
            <p:nvPr/>
          </p:nvCxnSpPr>
          <p:spPr>
            <a:xfrm>
              <a:off x="5706023" y="2789067"/>
              <a:ext cx="0" cy="68768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1EABD3C-9347-4CC4-94AC-EC2A0C9D1D60}"/>
                </a:ext>
              </a:extLst>
            </p:cNvPr>
            <p:cNvCxnSpPr>
              <a:cxnSpLocks/>
              <a:stCxn id="45" idx="2"/>
              <a:endCxn id="59" idx="0"/>
            </p:cNvCxnSpPr>
            <p:nvPr/>
          </p:nvCxnSpPr>
          <p:spPr>
            <a:xfrm rot="16200000" flipH="1">
              <a:off x="6598330" y="2152007"/>
              <a:ext cx="705439" cy="1983015"/>
            </a:xfrm>
            <a:prstGeom prst="bentConnector3">
              <a:avLst>
                <a:gd name="adj1" fmla="val 50000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36EE2CA3-F8EC-4CD9-837A-6C43BECA9A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40"/>
            <a:stretch/>
          </p:blipFill>
          <p:spPr bwMode="auto">
            <a:xfrm flipH="1">
              <a:off x="4301649" y="949323"/>
              <a:ext cx="344083" cy="20211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610ACF6E-A88A-4243-8BA3-C2423A8686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40"/>
            <a:stretch/>
          </p:blipFill>
          <p:spPr bwMode="auto">
            <a:xfrm flipH="1">
              <a:off x="8893050" y="949323"/>
              <a:ext cx="250950" cy="190817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1C8F1D73-2302-4800-9246-9C3CE29D7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40"/>
            <a:stretch/>
          </p:blipFill>
          <p:spPr bwMode="auto">
            <a:xfrm flipH="1">
              <a:off x="8893050" y="3496234"/>
              <a:ext cx="250950" cy="177903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4761BF6C-F735-4923-9E9D-5BEFCE2B9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40"/>
            <a:stretch/>
          </p:blipFill>
          <p:spPr bwMode="auto">
            <a:xfrm flipH="1">
              <a:off x="6659200" y="3496234"/>
              <a:ext cx="250950" cy="177903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8BBD0B4E-4F5D-47D5-ACED-CC22DACCB2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40"/>
            <a:stretch/>
          </p:blipFill>
          <p:spPr bwMode="auto">
            <a:xfrm flipH="1">
              <a:off x="4301649" y="3210680"/>
              <a:ext cx="344083" cy="20211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1" name="슬라이드 번호 개체 틀 3">
            <a:extLst>
              <a:ext uri="{FF2B5EF4-FFF2-40B4-BE49-F238E27FC236}">
                <a16:creationId xmlns:a16="http://schemas.microsoft.com/office/drawing/2014/main" id="{E824ACF4-EEE7-4596-B761-13DC40398F12}"/>
              </a:ext>
            </a:extLst>
          </p:cNvPr>
          <p:cNvSpPr txBox="1">
            <a:spLocks/>
          </p:cNvSpPr>
          <p:nvPr/>
        </p:nvSpPr>
        <p:spPr>
          <a:xfrm>
            <a:off x="11950917" y="6572746"/>
            <a:ext cx="283733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1" i="0" u="none" strike="noStrike" kern="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한수원 한돋움" panose="020B0600000101010101" pitchFamily="50" charset="-127"/>
                <a:ea typeface="한수원 한돋움" panose="020B0600000101010101" pitchFamily="50" charset="-127"/>
                <a:sym typeface="Avenir Next Condensed Demi Bold"/>
              </a:rPr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50" b="1" i="0" u="none" strike="noStrike" kern="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한수원 한돋움" panose="020B0600000101010101" pitchFamily="50" charset="-127"/>
              <a:ea typeface="한수원 한돋움" panose="020B0600000101010101" pitchFamily="50" charset="-127"/>
              <a:sym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86820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94B6-17C1-F0AD-3F52-9B7A0546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9EC6917-EA54-21C3-785F-1C1DDD92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신규 알고리즘</a:t>
            </a:r>
            <a:endParaRPr lang="ko-KR" altLang="en-US" dirty="0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034210AD-C138-CD60-C6BF-38267BBACD0C}"/>
              </a:ext>
            </a:extLst>
          </p:cNvPr>
          <p:cNvSpPr txBox="1">
            <a:spLocks/>
          </p:cNvSpPr>
          <p:nvPr/>
        </p:nvSpPr>
        <p:spPr>
          <a:xfrm>
            <a:off x="129540" y="727187"/>
            <a:ext cx="7947660" cy="3441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ct val="0"/>
              </a:spcBef>
              <a:buFontTx/>
              <a:buNone/>
              <a:defRPr b="1" i="0" baseline="0">
                <a:solidFill>
                  <a:prstClr val="black"/>
                </a:solidFill>
                <a:latin typeface="Calibri" panose="020F0502020204030204" pitchFamily="34" charset="0"/>
                <a:ea typeface="한수원 한돋움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○ </a:t>
            </a:r>
            <a:r>
              <a:rPr lang="en-US" altLang="ko-KR" dirty="0"/>
              <a:t>ICA </a:t>
            </a:r>
            <a:r>
              <a:rPr lang="ko-KR" altLang="en-US" dirty="0"/>
              <a:t>모델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A10D93-CA10-8EDB-A6C3-A3A3802B48BC}"/>
              </a:ext>
            </a:extLst>
          </p:cNvPr>
          <p:cNvSpPr/>
          <p:nvPr/>
        </p:nvSpPr>
        <p:spPr>
          <a:xfrm>
            <a:off x="306563" y="1071320"/>
            <a:ext cx="11574011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다변량의</a:t>
            </a:r>
            <a:r>
              <a:rPr lang="ko-KR" altLang="en-US" sz="1600" dirty="0"/>
              <a:t> 신호를 통계적으로 독립적인 하부 성분으로 분리하는 계산 방법으로</a:t>
            </a:r>
            <a:r>
              <a:rPr lang="en-US" altLang="ko-KR" sz="1600" dirty="0"/>
              <a:t>, </a:t>
            </a:r>
            <a:r>
              <a:rPr lang="ko-KR" altLang="en-US" sz="1600" dirty="0"/>
              <a:t>독립성분을 분석하여 </a:t>
            </a:r>
            <a:r>
              <a:rPr lang="en-US" altLang="ko-KR" sz="1600" dirty="0"/>
              <a:t>matrix</a:t>
            </a:r>
            <a:r>
              <a:rPr lang="ko-KR" altLang="en-US" sz="1600" dirty="0"/>
              <a:t>를 구성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독립성분 </a:t>
            </a:r>
            <a:r>
              <a:rPr lang="en-US" altLang="ko-KR" sz="1600" dirty="0"/>
              <a:t>matrix</a:t>
            </a:r>
            <a:r>
              <a:rPr lang="ko-KR" altLang="en-US" sz="1600" dirty="0"/>
              <a:t>를 입력한 데이터와 계산하여 원본 데이터로 복원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일반적으로 두개 이상의 </a:t>
            </a:r>
            <a:r>
              <a:rPr lang="en-US" altLang="ko-KR" sz="1600" dirty="0"/>
              <a:t>Voice</a:t>
            </a:r>
            <a:r>
              <a:rPr lang="ko-KR" altLang="en-US" sz="1600" dirty="0"/>
              <a:t>가 합쳐진 음성을 분리하는데 활용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센서데이터에서는 항상 비슷한 값을 갖는 다중센서</a:t>
            </a:r>
            <a:r>
              <a:rPr lang="en-US" altLang="ko-KR" sz="1600" dirty="0"/>
              <a:t>(CH A, B, C, D)</a:t>
            </a:r>
            <a:r>
              <a:rPr lang="ko-KR" altLang="en-US" sz="1600" dirty="0"/>
              <a:t>에 활용이 가능</a:t>
            </a:r>
            <a:endParaRPr lang="en-US" altLang="ko-KR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EA1CE9-2EE2-14F7-CEA8-94DA510F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81" y="2798715"/>
            <a:ext cx="10471039" cy="29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99123F1D-91E2-4531-973E-F11B57292D23}"/>
              </a:ext>
            </a:extLst>
          </p:cNvPr>
          <p:cNvSpPr txBox="1">
            <a:spLocks/>
          </p:cNvSpPr>
          <p:nvPr/>
        </p:nvSpPr>
        <p:spPr>
          <a:xfrm>
            <a:off x="11969352" y="6572746"/>
            <a:ext cx="246863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한수원 한돋움" panose="020B0600000101010101" pitchFamily="50" charset="-127"/>
                <a:ea typeface="한수원 한돋움" panose="020B0600000101010101" pitchFamily="50" charset="-127"/>
                <a:sym typeface="Avenir Next Condensed Demi Bold"/>
              </a:rPr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한수원 한돋움" panose="020B0600000101010101" pitchFamily="50" charset="-127"/>
              <a:ea typeface="한수원 한돋움" panose="020B0600000101010101" pitchFamily="50" charset="-127"/>
              <a:sym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25834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E200-3FE4-7BEB-FCF7-70C1C1CC5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42E0A55-4892-7ECC-647D-C26E2F3C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신규 알고리즘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DAD9A-D014-0BF8-5FC0-A377AAF9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93" y="1260779"/>
            <a:ext cx="9049414" cy="5108298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D2B16F1E-6ACF-2BAD-0D03-FD124200A178}"/>
              </a:ext>
            </a:extLst>
          </p:cNvPr>
          <p:cNvSpPr txBox="1">
            <a:spLocks/>
          </p:cNvSpPr>
          <p:nvPr/>
        </p:nvSpPr>
        <p:spPr>
          <a:xfrm>
            <a:off x="129540" y="727187"/>
            <a:ext cx="7947660" cy="3441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ct val="0"/>
              </a:spcBef>
              <a:buFontTx/>
              <a:buNone/>
              <a:defRPr b="1" i="0" baseline="0">
                <a:solidFill>
                  <a:prstClr val="black"/>
                </a:solidFill>
                <a:latin typeface="Calibri" panose="020F0502020204030204" pitchFamily="34" charset="0"/>
                <a:ea typeface="한수원 한돋움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○ </a:t>
            </a:r>
            <a:r>
              <a:rPr lang="en-US" altLang="ko-KR" dirty="0"/>
              <a:t>ICA </a:t>
            </a:r>
            <a:r>
              <a:rPr lang="ko-KR" altLang="en-US" dirty="0"/>
              <a:t>모델 시험 결과</a:t>
            </a:r>
            <a:endParaRPr lang="ko-KR" altLang="en-US" sz="1800" dirty="0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21A116A8-1F54-43D2-B65A-4D3592227316}"/>
              </a:ext>
            </a:extLst>
          </p:cNvPr>
          <p:cNvSpPr txBox="1">
            <a:spLocks/>
          </p:cNvSpPr>
          <p:nvPr/>
        </p:nvSpPr>
        <p:spPr>
          <a:xfrm>
            <a:off x="11969352" y="6572746"/>
            <a:ext cx="246863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한수원 한돋움" panose="020B0600000101010101" pitchFamily="50" charset="-127"/>
                <a:ea typeface="한수원 한돋움" panose="020B0600000101010101" pitchFamily="50" charset="-127"/>
                <a:sym typeface="Avenir Next Condensed Demi Bold"/>
              </a:rPr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한수원 한돋움" panose="020B0600000101010101" pitchFamily="50" charset="-127"/>
              <a:ea typeface="한수원 한돋움" panose="020B0600000101010101" pitchFamily="50" charset="-127"/>
              <a:sym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274253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F729ACC-8856-421A-951C-2C057BAC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신규 알고리즘</a:t>
            </a:r>
            <a:endParaRPr lang="ko-KR" altLang="en-US" dirty="0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4DA1212F-F401-42A5-8D2A-84D811F8AC35}"/>
              </a:ext>
            </a:extLst>
          </p:cNvPr>
          <p:cNvSpPr txBox="1">
            <a:spLocks/>
          </p:cNvSpPr>
          <p:nvPr/>
        </p:nvSpPr>
        <p:spPr>
          <a:xfrm>
            <a:off x="129540" y="727187"/>
            <a:ext cx="7947660" cy="3441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ct val="0"/>
              </a:spcBef>
              <a:buFontTx/>
              <a:buNone/>
              <a:defRPr b="1" i="0" baseline="0">
                <a:solidFill>
                  <a:prstClr val="black"/>
                </a:solidFill>
                <a:latin typeface="Calibri" panose="020F0502020204030204" pitchFamily="34" charset="0"/>
                <a:ea typeface="한수원 한돋움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○ </a:t>
            </a:r>
            <a:r>
              <a:rPr lang="en-US" altLang="ko-KR" dirty="0"/>
              <a:t>ANNOY </a:t>
            </a:r>
            <a:r>
              <a:rPr lang="ko-KR" altLang="en-US" dirty="0"/>
              <a:t>모델</a:t>
            </a:r>
            <a:endParaRPr lang="ko-KR" alt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A101B0-420A-031A-8F60-B9AAAC79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27" y="3008005"/>
            <a:ext cx="8556728" cy="3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DE6318-55F7-9E74-8362-3C4918979FE5}"/>
              </a:ext>
            </a:extLst>
          </p:cNvPr>
          <p:cNvSpPr/>
          <p:nvPr/>
        </p:nvSpPr>
        <p:spPr>
          <a:xfrm>
            <a:off x="306563" y="1071320"/>
            <a:ext cx="11574011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학습한 데이터 중에서 입력한 데이터와 유사한 데이터를 찾는 근사이웃</a:t>
            </a:r>
            <a:r>
              <a:rPr lang="en-US" altLang="ko-KR" sz="1600" dirty="0"/>
              <a:t>(Nearest Neighbor) </a:t>
            </a:r>
            <a:r>
              <a:rPr lang="ko-KR" altLang="en-US" sz="1600" dirty="0"/>
              <a:t>알고리즘의 한 종류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기존에 근사이웃 알고리즘과는 다르게 입력한 데이터를 모든 데이터와 비교하여 유사한 데이터를 찾는 대신 보유한 자료를 </a:t>
            </a:r>
            <a:r>
              <a:rPr lang="en-US" altLang="ko-KR" sz="1600" dirty="0"/>
              <a:t>Tree </a:t>
            </a:r>
            <a:r>
              <a:rPr lang="ko-KR" altLang="en-US" sz="1600" dirty="0"/>
              <a:t>형태로 구성하여 이를 활용하여 근사한 데이터를 탐색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연산속도면에서 큰 이점이 있어</a:t>
            </a:r>
            <a:r>
              <a:rPr lang="en-US" altLang="ko-KR" sz="1600" dirty="0"/>
              <a:t>, </a:t>
            </a:r>
            <a:r>
              <a:rPr lang="ko-KR" altLang="en-US" sz="1600" dirty="0"/>
              <a:t>대량의 학습 데이터를 활용할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구성된 신호의 상관계수에 대한 의존도가 회귀 모델에 비해 상대적으로 낮음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BD3EAD6E-6DD2-433E-8279-C202FA6153B3}"/>
              </a:ext>
            </a:extLst>
          </p:cNvPr>
          <p:cNvSpPr txBox="1">
            <a:spLocks/>
          </p:cNvSpPr>
          <p:nvPr/>
        </p:nvSpPr>
        <p:spPr>
          <a:xfrm>
            <a:off x="11969352" y="6572746"/>
            <a:ext cx="246863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한수원 한돋움" panose="020B0600000101010101" pitchFamily="50" charset="-127"/>
                <a:ea typeface="한수원 한돋움" panose="020B0600000101010101" pitchFamily="50" charset="-127"/>
                <a:sym typeface="Avenir Next Condensed Demi Bold"/>
              </a:rPr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한수원 한돋움" panose="020B0600000101010101" pitchFamily="50" charset="-127"/>
              <a:ea typeface="한수원 한돋움" panose="020B0600000101010101" pitchFamily="50" charset="-127"/>
              <a:sym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9693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6EFAF-A105-3CF9-5AE4-1D73A8978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CDFFA34-47EF-34A0-494C-7083CADF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신규 알고리즘</a:t>
            </a:r>
            <a:endParaRPr lang="ko-KR" altLang="en-US" dirty="0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9373D26C-FE41-BA59-F621-A356B4F5A4F8}"/>
              </a:ext>
            </a:extLst>
          </p:cNvPr>
          <p:cNvSpPr txBox="1">
            <a:spLocks/>
          </p:cNvSpPr>
          <p:nvPr/>
        </p:nvSpPr>
        <p:spPr>
          <a:xfrm>
            <a:off x="129540" y="727187"/>
            <a:ext cx="7947660" cy="3441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ct val="0"/>
              </a:spcBef>
              <a:buFontTx/>
              <a:buNone/>
              <a:defRPr b="1" i="0" baseline="0">
                <a:solidFill>
                  <a:prstClr val="black"/>
                </a:solidFill>
                <a:latin typeface="Calibri" panose="020F0502020204030204" pitchFamily="34" charset="0"/>
                <a:ea typeface="한수원 한돋움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○ </a:t>
            </a:r>
            <a:r>
              <a:rPr lang="en-US" altLang="ko-KR" dirty="0"/>
              <a:t>ANNOY </a:t>
            </a:r>
            <a:r>
              <a:rPr lang="ko-KR" altLang="en-US" dirty="0"/>
              <a:t>모델 시험 결과</a:t>
            </a:r>
            <a:r>
              <a:rPr lang="en-US" altLang="ko-KR" dirty="0"/>
              <a:t>(1)</a:t>
            </a:r>
            <a:endParaRPr lang="ko-KR" alt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D6D0D5-AEAD-8B2E-F5E1-65CB7A8D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361666"/>
            <a:ext cx="11083636" cy="4836075"/>
          </a:xfrm>
          <a:prstGeom prst="rect">
            <a:avLst/>
          </a:prstGeom>
        </p:spPr>
      </p:pic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4CCBCAB2-E2E5-4001-AD12-BB57C603EB56}"/>
              </a:ext>
            </a:extLst>
          </p:cNvPr>
          <p:cNvSpPr txBox="1">
            <a:spLocks/>
          </p:cNvSpPr>
          <p:nvPr/>
        </p:nvSpPr>
        <p:spPr>
          <a:xfrm>
            <a:off x="11969352" y="6572746"/>
            <a:ext cx="246863" cy="264496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313A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1pPr>
            <a:lvl2pPr marL="0" marR="0" indent="228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2pPr>
            <a:lvl3pPr marL="0" marR="0" indent="457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3pPr>
            <a:lvl4pPr marL="0" marR="0" indent="685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4pPr>
            <a:lvl5pPr marL="0" marR="0" indent="9144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5pPr>
            <a:lvl6pPr marL="0" marR="0" indent="11430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6pPr>
            <a:lvl7pPr marL="0" marR="0" indent="13716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7pPr>
            <a:lvl8pPr marL="0" marR="0" indent="16002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8pPr>
            <a:lvl9pPr marL="0" marR="0" indent="1828800" algn="ctr" defTabSz="457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venir Next Condensed Demi Bold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1250" b="0" i="0" u="none" strike="noStrike" kern="0" cap="none" spc="0" normalizeH="0" baseline="0" noProof="0">
                <a:ln>
                  <a:noFill/>
                </a:ln>
                <a:solidFill>
                  <a:srgbClr val="26313A"/>
                </a:solidFill>
                <a:effectLst/>
                <a:uLnTx/>
                <a:uFillTx/>
                <a:latin typeface="한수원 한돋움" panose="020B0600000101010101" pitchFamily="50" charset="-127"/>
                <a:ea typeface="한수원 한돋움" panose="020B0600000101010101" pitchFamily="50" charset="-127"/>
                <a:sym typeface="Avenir Next Condensed Demi Bold"/>
              </a:rPr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rgbClr val="26313A"/>
              </a:solidFill>
              <a:effectLst/>
              <a:uLnTx/>
              <a:uFillTx/>
              <a:latin typeface="한수원 한돋움" panose="020B0600000101010101" pitchFamily="50" charset="-127"/>
              <a:ea typeface="한수원 한돋움" panose="020B0600000101010101" pitchFamily="50" charset="-127"/>
              <a:sym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222107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4200</TotalTime>
  <Words>591</Words>
  <Application>Microsoft Office PowerPoint</Application>
  <PresentationFormat>와이드스크린</PresentationFormat>
  <Paragraphs>87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HY견고딕</vt:lpstr>
      <vt:lpstr>Calibri</vt:lpstr>
      <vt:lpstr>Arial</vt:lpstr>
      <vt:lpstr>KoPub돋움체 Bold</vt:lpstr>
      <vt:lpstr>Arial Black</vt:lpstr>
      <vt:lpstr>맑은 고딕</vt:lpstr>
      <vt:lpstr>한수원 한돋움</vt:lpstr>
      <vt:lpstr>Avenir Next Condensed Demi Bold</vt:lpstr>
      <vt:lpstr>Wingdings</vt:lpstr>
      <vt:lpstr>Office 테마</vt:lpstr>
      <vt:lpstr>PowerPoint 프레젠테이션</vt:lpstr>
      <vt:lpstr>1. 개요</vt:lpstr>
      <vt:lpstr>1. 개요</vt:lpstr>
      <vt:lpstr>1. 개요</vt:lpstr>
      <vt:lpstr>1. 개요</vt:lpstr>
      <vt:lpstr>2. 신규 알고리즘</vt:lpstr>
      <vt:lpstr>2. 신규 알고리즘</vt:lpstr>
      <vt:lpstr>2. 신규 알고리즘</vt:lpstr>
      <vt:lpstr>2. 신규 알고리즘</vt:lpstr>
      <vt:lpstr>2. 신규 알고리즘</vt:lpstr>
      <vt:lpstr>전자계통도 시연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GaonPlatform</dc:creator>
  <cp:lastModifiedBy>jsmoon</cp:lastModifiedBy>
  <cp:revision>297</cp:revision>
  <cp:lastPrinted>2024-02-22T00:58:47Z</cp:lastPrinted>
  <dcterms:created xsi:type="dcterms:W3CDTF">2022-07-08T04:51:22Z</dcterms:created>
  <dcterms:modified xsi:type="dcterms:W3CDTF">2024-02-22T06:46:58Z</dcterms:modified>
</cp:coreProperties>
</file>